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356" r:id="rId3"/>
    <p:sldId id="378" r:id="rId4"/>
    <p:sldId id="401" r:id="rId5"/>
    <p:sldId id="404" r:id="rId6"/>
    <p:sldId id="399" r:id="rId7"/>
    <p:sldId id="421" r:id="rId8"/>
    <p:sldId id="411" r:id="rId9"/>
    <p:sldId id="405" r:id="rId10"/>
    <p:sldId id="427" r:id="rId11"/>
    <p:sldId id="422" r:id="rId12"/>
    <p:sldId id="423" r:id="rId13"/>
    <p:sldId id="424" r:id="rId14"/>
    <p:sldId id="425" r:id="rId15"/>
    <p:sldId id="415" r:id="rId16"/>
    <p:sldId id="426" r:id="rId17"/>
    <p:sldId id="3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esh Yadav" initials="RY" lastIdx="1" clrIdx="0">
    <p:extLst>
      <p:ext uri="{19B8F6BF-5375-455C-9EA6-DF929625EA0E}">
        <p15:presenceInfo xmlns:p15="http://schemas.microsoft.com/office/powerpoint/2012/main" xmlns="" userId="050775ac7f49d7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orient="horz" pos="22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8429B6-B88E-42F7-AABC-C6A51646E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A34265-DE84-4BE7-A837-EA3D03B38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CCB7AC-5DD5-4B9E-AE97-734D16E7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70DE5-BAF7-418B-B54B-EEB4A407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970341-81CD-4969-B02F-057259F2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941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2558E4-8421-4EA6-80BD-9AC156D1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0AFB227-50D3-4919-BD65-23A7C45BB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DC38D8-1FBC-42FA-BAE1-BF981261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8D2238-E9CB-43B0-A6D6-3758EDC81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55F3B2-1058-4A9A-AB07-A6AA096CC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2356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CB28117-8374-4A2C-9954-5DE746C6D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8FC004C-78FB-458C-A1C8-E809E91F1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F85CBE-F9D3-4457-95C6-ADC207CE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5C76C69-577C-4795-91DC-F14B2623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C8C01D-4579-41F1-8DB3-EE6DA667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35993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8/21/2021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368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8/21/2021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729024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374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B3B988-EA8C-406D-9117-D96C91F6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8D5C64-D7B9-4FEB-BA5D-A8C5C9E6A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D97B60-B781-4094-9741-BCB1A382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6B7EF-7DC4-4D10-AE2D-D2CBFE19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06C630-DD83-411B-8706-92A64E78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260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0BF2A3-EB92-4302-BF82-1934A7C5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5F1F9E-E9A4-43A7-BC33-3B842EE2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3FE910-5368-4FF4-9B40-EA77F3A6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7F0F02-AD5D-42EB-A100-AD8BEF24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14FF88-A4CE-44C7-B394-F40D8921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0104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5B2820-3B47-4DFB-98B3-AC325E3D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CB9855-F52F-4EF7-B625-F50BED2BA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EAF61FD-EB0A-45B9-8564-4AE112DCD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10E0A4-74D8-4E1D-871E-EC2BE26E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1C76C10-745E-4006-A2B0-DB7F58CC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CF9240-7168-472E-99F4-1DA1DC02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1988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CCF6B-FD74-4DB4-98E6-36AA5010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21389A-1A57-4F9C-A089-B1B35F076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F4ACB1-01F9-4291-9DE4-736A4855E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1A1AB69-1286-49A2-98EF-2D7BC210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E3A5304-80CC-4369-800B-7D85ABC83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B20299E-3501-4166-B517-363A6AE76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AFD4490-B81B-4276-B37E-28ED53E9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51AE29F-8B1A-4CCB-AE42-E6FE99F5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684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6E9787-8421-4A02-BA20-49502772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351785-FB68-4FF4-9BDE-1C2DE18B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7B2FD9-889A-4727-A766-2038736D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42187BB-7216-4585-B72F-2A8770B0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7632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A6F561-BF9E-4B59-ADB5-C35EF4CE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3E8EDB0-7410-4777-9752-C5356643D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441CE66-86C8-4395-95B4-F61B3905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62719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359D77-8985-44AF-BFD5-336A2789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4B0565-3813-41AB-9B0A-12739B16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437C64-1A28-4542-9004-E88FED5D0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AEF61C-3192-4F02-8CB6-968FEE3FA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9B046EB-FB29-4888-8542-944B2A992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29C28CA-FF43-42DD-91FD-63C2F56D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3602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B51322-C885-46C6-90BD-2D7A26E1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DAC2087-FC4C-4EA3-AB80-08B91F99F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0AEABE4-6693-4E15-ABA0-F00082568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453DD8-BBBE-40BD-B9E2-D582C8A7B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F30D79-1704-48B0-AD56-A45367E6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EB963D-2E36-49F7-8052-D5CB4FA9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394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A569798-1DF1-40A6-8220-27B87B87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F175C0-82D2-4A7F-9481-BF8EA2DB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0ABDEC-0720-4238-A6D9-44D7A2D081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30BC8-D0E4-44B0-BB60-14066CA2C2F7}" type="datetimeFigureOut">
              <a:rPr lang="en-IN" smtClean="0"/>
              <a:pPr/>
              <a:t>21-08-2021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811428-47CF-451C-B666-0EAE9A3F9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982083-AEE0-41BD-818E-1567F0B00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06955-C247-4BA7-B8E0-43A8D0A078A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3129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669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85356" y="782229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endParaRPr lang="en-US" sz="2400" dirty="0"/>
          </a:p>
          <a:p>
            <a:pPr lvl="0" algn="just" rtl="0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355108" y="2225078"/>
            <a:ext cx="111059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 defined 15 fields according to our data set. The fields are: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algn="just">
              <a:tabLst>
                <a:tab pos="1714500" algn="l"/>
              </a:tabLst>
            </a:pP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S.no, Invoice id, Branch, City, Product unit, Unit price, Quantity, Tax, Total Price, Date, Time, Payment, Cogs, Phone number, Loyalty points.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algn="just">
              <a:tabLst>
                <a:tab pos="17145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algn="just">
              <a:tabLst>
                <a:tab pos="17145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tabLst>
                <a:tab pos="17145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Upload the data set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algn="just">
              <a:tabLst>
                <a:tab pos="1714500" algn="l"/>
              </a:tabLst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Calculate loyalty points</a:t>
            </a: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982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8723" y="649064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endParaRPr lang="en-US" sz="2400" dirty="0"/>
          </a:p>
          <a:p>
            <a:pPr lvl="0" algn="just" rtl="0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0" y="1562516"/>
            <a:ext cx="99661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2AED953-3BD2-4F34-8F08-BA47FE92D816}"/>
              </a:ext>
            </a:extLst>
          </p:cNvPr>
          <p:cNvPicPr/>
          <p:nvPr/>
        </p:nvPicPr>
        <p:blipFill>
          <a:blip r:embed="rId2"/>
          <a:srcRect l="833" r="576"/>
          <a:stretch>
            <a:fillRect/>
          </a:stretch>
        </p:blipFill>
        <p:spPr>
          <a:xfrm>
            <a:off x="839576" y="466078"/>
            <a:ext cx="9689341" cy="538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7DB410-BF9D-4E32-BE9E-7805F9202487}"/>
              </a:ext>
            </a:extLst>
          </p:cNvPr>
          <p:cNvSpPr txBox="1"/>
          <p:nvPr/>
        </p:nvSpPr>
        <p:spPr>
          <a:xfrm>
            <a:off x="2974481" y="5936622"/>
            <a:ext cx="612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 1: It depicts the entries of the new customer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34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8723" y="649064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endParaRPr lang="en-US" sz="2400" dirty="0"/>
          </a:p>
          <a:p>
            <a:pPr lvl="0" algn="just" rtl="0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0" y="1562516"/>
            <a:ext cx="99661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9A6DF63-72C0-40BA-B888-CE9E30A25F83}"/>
              </a:ext>
            </a:extLst>
          </p:cNvPr>
          <p:cNvPicPr/>
          <p:nvPr/>
        </p:nvPicPr>
        <p:blipFill>
          <a:blip r:embed="rId2"/>
          <a:srcRect l="1089"/>
          <a:stretch>
            <a:fillRect/>
          </a:stretch>
        </p:blipFill>
        <p:spPr>
          <a:xfrm>
            <a:off x="1171483" y="466078"/>
            <a:ext cx="9382217" cy="5316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E939574-FC34-4055-B1F8-3E4A9A522D71}"/>
              </a:ext>
            </a:extLst>
          </p:cNvPr>
          <p:cNvSpPr txBox="1"/>
          <p:nvPr/>
        </p:nvSpPr>
        <p:spPr>
          <a:xfrm>
            <a:off x="2294369" y="5880676"/>
            <a:ext cx="8135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Fig 2: It represents various fields and relationships under loyalty management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40039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8723" y="649064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Loyalty management system was build successfully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0" y="1562516"/>
            <a:ext cx="99661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9E859D-9F7A-408B-93A8-6DEAB0E72B0D}"/>
              </a:ext>
            </a:extLst>
          </p:cNvPr>
          <p:cNvPicPr/>
          <p:nvPr/>
        </p:nvPicPr>
        <p:blipFill>
          <a:blip r:embed="rId2"/>
          <a:srcRect l="1113"/>
          <a:stretch>
            <a:fillRect/>
          </a:stretch>
        </p:blipFill>
        <p:spPr>
          <a:xfrm>
            <a:off x="1054216" y="536392"/>
            <a:ext cx="9966121" cy="555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470427-6B44-4C68-8DD7-2511B716C95D}"/>
              </a:ext>
            </a:extLst>
          </p:cNvPr>
          <p:cNvSpPr txBox="1"/>
          <p:nvPr/>
        </p:nvSpPr>
        <p:spPr>
          <a:xfrm>
            <a:off x="2752077" y="6124237"/>
            <a:ext cx="826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Fig 3(a): It shows all the details of various customers in the system</a:t>
            </a:r>
          </a:p>
        </p:txBody>
      </p:sp>
    </p:spTree>
    <p:extLst>
      <p:ext uri="{BB962C8B-B14F-4D97-AF65-F5344CB8AC3E}">
        <p14:creationId xmlns:p14="http://schemas.microsoft.com/office/powerpoint/2010/main" xmlns="" val="378816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8723" y="649064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endParaRPr lang="en-US" sz="2400" dirty="0"/>
          </a:p>
          <a:p>
            <a:pPr lvl="0" algn="just" rtl="0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0" y="1562516"/>
            <a:ext cx="9966121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EE2E7E-245F-4479-9DBD-2578FBBB71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8690" y="434880"/>
            <a:ext cx="9857173" cy="5450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820EB5-98E0-40D7-8693-1E9FC340D9A7}"/>
              </a:ext>
            </a:extLst>
          </p:cNvPr>
          <p:cNvSpPr txBox="1"/>
          <p:nvPr/>
        </p:nvSpPr>
        <p:spPr>
          <a:xfrm>
            <a:off x="2645547" y="5885770"/>
            <a:ext cx="7936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Fig 3(b): It represents the loyalty points assigned to each customer according to their purchase </a:t>
            </a:r>
          </a:p>
        </p:txBody>
      </p:sp>
    </p:spTree>
    <p:extLst>
      <p:ext uri="{BB962C8B-B14F-4D97-AF65-F5344CB8AC3E}">
        <p14:creationId xmlns:p14="http://schemas.microsoft.com/office/powerpoint/2010/main" xmlns="" val="74458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C3EBF8-F1A9-4CE2-A5BD-4C923B31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9596" y="965759"/>
            <a:ext cx="12192000" cy="564910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E51300-FEC0-4AC2-9918-753728CA88CA}"/>
              </a:ext>
            </a:extLst>
          </p:cNvPr>
          <p:cNvSpPr txBox="1"/>
          <p:nvPr/>
        </p:nvSpPr>
        <p:spPr>
          <a:xfrm>
            <a:off x="626569" y="2445203"/>
            <a:ext cx="11565431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tabLst>
                <a:tab pos="1714500" algn="l"/>
              </a:tabLst>
            </a:pP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 can be used for more analysis (such as how many did payment by E-wallet) </a:t>
            </a:r>
            <a:endParaRPr lang="en-US" sz="2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1714500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 can provide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better customer relation management. </a:t>
            </a: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1714500" algn="l"/>
              </a:tabLs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can also be integrated with Kafka using Salesforce Streaming API</a:t>
            </a:r>
            <a:r>
              <a:rPr lang="en-US" sz="1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  <a:tabLst>
                <a:tab pos="1714500" algn="l"/>
              </a:tabLst>
            </a:pPr>
            <a:r>
              <a:rPr lang="en-US" sz="2400" dirty="0" smtClean="0">
                <a:latin typeface="Arial" pitchFamily="34" charset="0"/>
                <a:ea typeface="Times New Roman" panose="02020603050405020304" pitchFamily="18" charset="0"/>
                <a:cs typeface="Arial" pitchFamily="34" charset="0"/>
              </a:rPr>
              <a:t>More insights can be drawn from the table.</a:t>
            </a:r>
            <a:endParaRPr lang="en-IN" sz="2400" dirty="0">
              <a:effectLst/>
              <a:latin typeface="Arial" pitchFamily="34" charset="0"/>
              <a:ea typeface="Times New Roman" panose="02020603050405020304" pitchFamily="18" charset="0"/>
              <a:cs typeface="Arial" pitchFamily="34" charset="0"/>
            </a:endParaRPr>
          </a:p>
          <a:p>
            <a:pPr>
              <a:tabLst>
                <a:tab pos="1714500" algn="l"/>
              </a:tabLs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52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C3EBF8-F1A9-4CE2-A5BD-4C923B31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899" y="939125"/>
            <a:ext cx="12192000" cy="564910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E51300-FEC0-4AC2-9918-753728CA88CA}"/>
              </a:ext>
            </a:extLst>
          </p:cNvPr>
          <p:cNvSpPr txBox="1"/>
          <p:nvPr/>
        </p:nvSpPr>
        <p:spPr>
          <a:xfrm>
            <a:off x="866267" y="2143363"/>
            <a:ext cx="115654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Loyalty management system was build successfully</a:t>
            </a:r>
            <a:r>
              <a:rPr lang="en-US" sz="24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5143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Loyalty points are assigned according to the customer purchases. 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9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431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39" y="842025"/>
            <a:ext cx="12192000" cy="890154"/>
          </a:xfrm>
        </p:spPr>
        <p:txBody>
          <a:bodyPr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IN" sz="4400" b="1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 Loyalty Management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4D1F7A0E-301F-433F-A66A-D8416CCD3AAF}"/>
              </a:ext>
            </a:extLst>
          </p:cNvPr>
          <p:cNvSpPr txBox="1">
            <a:spLocks/>
          </p:cNvSpPr>
          <p:nvPr/>
        </p:nvSpPr>
        <p:spPr>
          <a:xfrm>
            <a:off x="4201839" y="4492956"/>
            <a:ext cx="3788320" cy="1265727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The Guidance Of: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Hitesh Kumar Sharma</a:t>
            </a:r>
            <a:endParaRPr lang="en-GB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Computer Science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8703" y="1936283"/>
            <a:ext cx="74345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pt-BR" sz="2000" b="1" dirty="0"/>
              <a:t>         </a:t>
            </a:r>
          </a:p>
          <a:p>
            <a:r>
              <a:rPr lang="pt-BR" sz="2000" b="1" dirty="0"/>
              <a:t>           </a:t>
            </a: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R172218031       500067557         Ayush Gupta </a:t>
            </a: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            R172218138       500068557         Anusha Goel       </a:t>
            </a: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            R172218014       500067702         Anamol Verma</a:t>
            </a: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         R172218146       500070378         Aryan Arora 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067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213064" y="668346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198" y="2067288"/>
            <a:ext cx="1090760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Objective</a:t>
            </a: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What’s New</a:t>
            </a: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Target Audience</a:t>
            </a: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Technology Used</a:t>
            </a: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Project Demonstration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Future </a:t>
            </a:r>
            <a:r>
              <a:rPr lang="en-US" sz="2800" b="0" i="0" dirty="0" smtClean="0">
                <a:effectLst/>
                <a:latin typeface="Arial" pitchFamily="34" charset="0"/>
                <a:cs typeface="Arial" pitchFamily="34" charset="0"/>
              </a:rPr>
              <a:t>Scope</a:t>
            </a:r>
            <a:endParaRPr lang="en-US" sz="2800" b="0" i="0" dirty="0">
              <a:effectLst/>
              <a:latin typeface="Arial" pitchFamily="34" charset="0"/>
              <a:cs typeface="Arial" pitchFamily="34" charset="0"/>
            </a:endParaRPr>
          </a:p>
          <a:p>
            <a:pPr marL="742950" marR="0" indent="-28575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itchFamily="34" charset="0"/>
                <a:cs typeface="Arial" pitchFamily="34" charset="0"/>
              </a:rPr>
              <a:t>Conclusion</a:t>
            </a:r>
          </a:p>
          <a:p>
            <a:pPr>
              <a:lnSpc>
                <a:spcPct val="150000"/>
              </a:lnSpc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78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29461" y="850676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8A2391-EC20-420E-8CD4-263CE82276BE}"/>
              </a:ext>
            </a:extLst>
          </p:cNvPr>
          <p:cNvSpPr txBox="1"/>
          <p:nvPr/>
        </p:nvSpPr>
        <p:spPr>
          <a:xfrm>
            <a:off x="701771" y="2253500"/>
            <a:ext cx="109607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Real time transactional data will be generated in SFDC.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This real time data needs to be processed against a calculation engine.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The data generated after processing the data will be credited into the customer’s account, in the form of loyalty points.</a:t>
            </a:r>
          </a:p>
        </p:txBody>
      </p:sp>
    </p:spTree>
    <p:extLst>
      <p:ext uri="{BB962C8B-B14F-4D97-AF65-F5344CB8AC3E}">
        <p14:creationId xmlns:p14="http://schemas.microsoft.com/office/powerpoint/2010/main" xmlns="" val="5139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252399" y="937718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1E0DA-3D06-412F-AB9B-79F4EC891B36}"/>
              </a:ext>
            </a:extLst>
          </p:cNvPr>
          <p:cNvSpPr txBox="1"/>
          <p:nvPr/>
        </p:nvSpPr>
        <p:spPr>
          <a:xfrm>
            <a:off x="0" y="2016010"/>
            <a:ext cx="1219200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Distribution of the loyalty points by processing details of the customer.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02124"/>
                </a:solidFill>
                <a:latin typeface="Arial" pitchFamily="34" charset="0"/>
                <a:cs typeface="Arial" pitchFamily="34" charset="0"/>
              </a:rPr>
              <a:t>It uses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itchFamily="34" charset="0"/>
                <a:cs typeface="Arial" pitchFamily="34" charset="0"/>
              </a:rPr>
              <a:t>the customer-provided data to present customers with loyalty points which enables them to purchase more.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02124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itchFamily="34" charset="0"/>
                <a:cs typeface="Arial" pitchFamily="34" charset="0"/>
              </a:rPr>
              <a:t>he more often a customer patronizes the merchant—and the more they spend—the greater their points.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571500" indent="-571500"/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13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84236" y="927966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Audience </a:t>
            </a:r>
          </a:p>
        </p:txBody>
      </p:sp>
      <p:sp>
        <p:nvSpPr>
          <p:cNvPr id="2" name="Rectangle 1"/>
          <p:cNvSpPr/>
          <p:nvPr/>
        </p:nvSpPr>
        <p:spPr>
          <a:xfrm>
            <a:off x="1016630" y="1300471"/>
            <a:ext cx="9858375" cy="4730830"/>
          </a:xfrm>
          <a:prstGeom prst="rect">
            <a:avLst/>
          </a:prstGeom>
        </p:spPr>
        <p:txBody>
          <a:bodyPr/>
          <a:lstStyle/>
          <a:p>
            <a:pPr marL="457200" lvl="0">
              <a:lnSpc>
                <a:spcPct val="150000"/>
              </a:lnSpc>
              <a:spcBef>
                <a:spcPts val="1000"/>
              </a:spcBef>
            </a:pPr>
            <a:endParaRPr lang="en-US" sz="2000" dirty="0"/>
          </a:p>
          <a:p>
            <a:pPr marL="800100" lvl="0" indent="-3429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2000" dirty="0"/>
          </a:p>
          <a:p>
            <a:pPr marL="800100" lvl="0" indent="-342900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endParaRPr lang="en-US" sz="2000" dirty="0"/>
          </a:p>
          <a:p>
            <a:pPr marL="457200" lvl="0">
              <a:lnSpc>
                <a:spcPct val="150000"/>
              </a:lnSpc>
              <a:spcBef>
                <a:spcPts val="1000"/>
              </a:spcBef>
            </a:pPr>
            <a:endParaRPr lang="en-US" sz="2000" dirty="0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xmlns="" id="{7E428E06-906A-47AE-809A-CC7733A9E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8930" y="3181635"/>
            <a:ext cx="124701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xmlns="" id="{4F3C5D02-C539-4BB9-BF37-CED5E6825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818" y="3665886"/>
            <a:ext cx="1247019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00CD08-0E0C-4841-8FCD-45904436F16A}"/>
              </a:ext>
            </a:extLst>
          </p:cNvPr>
          <p:cNvSpPr txBox="1"/>
          <p:nvPr/>
        </p:nvSpPr>
        <p:spPr>
          <a:xfrm>
            <a:off x="-246888" y="2491871"/>
            <a:ext cx="1218091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project is intended for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customers which deals with purchasing of products in day-to-day life.</a:t>
            </a:r>
            <a:endParaRPr lang="en-US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focuses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companies across industries, including retail, consumer goods, manufacturing, to increase customer trust and engagement.</a:t>
            </a: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focuses on the customers who are interested in making additional purchases to get more rewards so they can get high discounts.</a:t>
            </a:r>
          </a:p>
          <a:p>
            <a:pPr marL="800100" marR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IN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40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703798-B140-40E4-B199-32D50C44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4358"/>
            <a:ext cx="12192000" cy="564910"/>
          </a:xfr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Used</a:t>
            </a:r>
            <a:b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IN" sz="5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14A8E6-D207-4342-ABCA-46A1ABFCE9E1}"/>
              </a:ext>
            </a:extLst>
          </p:cNvPr>
          <p:cNvSpPr txBox="1"/>
          <p:nvPr/>
        </p:nvSpPr>
        <p:spPr>
          <a:xfrm>
            <a:off x="0" y="2248364"/>
            <a:ext cx="1061207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marR="0" indent="-5715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36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Salesforce:</a:t>
            </a:r>
          </a:p>
          <a:p>
            <a:pPr marL="1485900" lvl="1" indent="-571500">
              <a:buFont typeface="Wingdings" panose="05000000000000000000" pitchFamily="2" charset="2"/>
              <a:buChar char="Ø"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is a customer relationship Management platform (CRM),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most important tool in effective loyalty management. </a:t>
            </a:r>
          </a:p>
          <a:p>
            <a:pPr marL="1485900" lvl="1" indent="-5715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Loyalty Management is built on the Salesforce platform so businesses can design a variety of different programs that meet their unique needs.</a:t>
            </a:r>
          </a:p>
          <a:p>
            <a:pPr marL="1485900" lvl="1" indent="-5715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202124"/>
                </a:solidFill>
                <a:latin typeface="Roboto" panose="02000000000000000000" pitchFamily="2" charset="0"/>
              </a:rPr>
              <a:t>It gives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companies a 360-degree view of every member to increase customer satisfaction and create revenue-generating loyalty programs. </a:t>
            </a:r>
          </a:p>
          <a:p>
            <a:pPr marL="1485900" lvl="1" indent="-571500"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1943100" lvl="2" indent="-571500"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1485900" lvl="1" indent="-571500">
              <a:buFont typeface="Wingdings" panose="05000000000000000000" pitchFamily="2" charset="2"/>
              <a:buChar char="Ø"/>
            </a:pPr>
            <a:endParaRPr lang="en-US" sz="3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1485900" lvl="1" indent="-571500">
              <a:buFont typeface="Wingdings" panose="05000000000000000000" pitchFamily="2" charset="2"/>
              <a:buChar char="Ø"/>
            </a:pPr>
            <a:endParaRPr lang="en-IN" sz="3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IN" sz="36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70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F605BA-B68C-4C26-B487-C209F3543B50}"/>
              </a:ext>
            </a:extLst>
          </p:cNvPr>
          <p:cNvSpPr txBox="1"/>
          <p:nvPr/>
        </p:nvSpPr>
        <p:spPr>
          <a:xfrm>
            <a:off x="0" y="160421"/>
            <a:ext cx="12192000" cy="619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 consists of 3 things: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single view of the customer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the ability to understand who the customer is, across all touchpoints</a:t>
            </a:r>
            <a:endParaRPr lang="en-IN" sz="2600" b="0" i="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Personalization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enabling one-to-one engagement across any channel and across every step in the shopper’s path to purchase, and then beyond — after all, customer service is an essential factor in encouraging customers to return.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0" i="0" u="sng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Proactivity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driving engagement with predictive analytics and recommendations. 57% of consumers agree they’re willing to share data with companies that send personalized offers and discounts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2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31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087423F-66EE-4A69-ABEB-0D8E62C3DCF9}"/>
              </a:ext>
            </a:extLst>
          </p:cNvPr>
          <p:cNvSpPr txBox="1">
            <a:spLocks/>
          </p:cNvSpPr>
          <p:nvPr/>
        </p:nvSpPr>
        <p:spPr>
          <a:xfrm>
            <a:off x="-58723" y="649064"/>
            <a:ext cx="12192000" cy="564910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Demonstration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57325" y="1269920"/>
            <a:ext cx="9486899" cy="5122002"/>
          </a:xfrm>
          <a:prstGeom prst="rect">
            <a:avLst/>
          </a:prstGeom>
        </p:spPr>
        <p:txBody>
          <a:bodyPr/>
          <a:lstStyle/>
          <a:p>
            <a:pPr marL="457200" lvl="0" algn="just">
              <a:lnSpc>
                <a:spcPct val="150000"/>
              </a:lnSpc>
              <a:spcBef>
                <a:spcPts val="1000"/>
              </a:spcBef>
            </a:pPr>
            <a:endParaRPr lang="en-US" sz="2400" dirty="0"/>
          </a:p>
          <a:p>
            <a:pPr lvl="0" algn="just" rtl="0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90B9024-C410-44D2-BFF7-1DFC1A8F2D4E}"/>
              </a:ext>
            </a:extLst>
          </p:cNvPr>
          <p:cNvSpPr txBox="1"/>
          <p:nvPr/>
        </p:nvSpPr>
        <p:spPr>
          <a:xfrm>
            <a:off x="355108" y="2003137"/>
            <a:ext cx="1110596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17145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 an application 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 an application named “Loyalty Management”. This is where the all fields and objects will be created.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create an application : Setup-&gt;Build-&gt;Create-&gt;App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algn="just">
              <a:tabLst>
                <a:tab pos="1714500" algn="l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17145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 object 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 object named “Customer details”. Inside this object will be our fields and records.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Object is created by : Setup-&gt;Build-&gt;Create-&gt;Objects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algn="just">
              <a:tabLst>
                <a:tab pos="1714500" algn="l"/>
              </a:tabLst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tabLst>
                <a:tab pos="17145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Create Custom fields and relationships</a:t>
            </a:r>
            <a:endParaRPr lang="en-I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"/>
              <a:tabLst>
                <a:tab pos="1714500" algn="l"/>
              </a:tabLst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create fields, go to Objects-&gt;Customer details-&gt;New field. We can also define any dependencies between the fields under the “field dependencies” option.</a:t>
            </a:r>
            <a:endParaRPr lang="en-IN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tabLst>
                <a:tab pos="1714500" algn="l"/>
              </a:tabLst>
            </a:pPr>
            <a:endParaRPr lang="en-IN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91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538</Words>
  <Application>Microsoft Office PowerPoint</Application>
  <PresentationFormat>Custom</PresentationFormat>
  <Paragraphs>82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Real Time Loyalty Management</vt:lpstr>
      <vt:lpstr>Slide 3</vt:lpstr>
      <vt:lpstr>Slide 4</vt:lpstr>
      <vt:lpstr>Slide 5</vt:lpstr>
      <vt:lpstr>Slide 6</vt:lpstr>
      <vt:lpstr>Technology Used </vt:lpstr>
      <vt:lpstr>Slide 8</vt:lpstr>
      <vt:lpstr>Slide 9</vt:lpstr>
      <vt:lpstr>Slide 10</vt:lpstr>
      <vt:lpstr>Slide 11</vt:lpstr>
      <vt:lpstr>Slide 12</vt:lpstr>
      <vt:lpstr>Slide 13</vt:lpstr>
      <vt:lpstr>Slide 14</vt:lpstr>
      <vt:lpstr>Future Scope</vt:lpstr>
      <vt:lpstr>Conclusion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Gupta</dc:creator>
  <cp:lastModifiedBy>Windows User</cp:lastModifiedBy>
  <cp:revision>138</cp:revision>
  <dcterms:created xsi:type="dcterms:W3CDTF">2019-08-21T16:16:31Z</dcterms:created>
  <dcterms:modified xsi:type="dcterms:W3CDTF">2021-08-21T07:47:48Z</dcterms:modified>
</cp:coreProperties>
</file>